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61" r:id="rId4"/>
    <p:sldId id="268" r:id="rId5"/>
    <p:sldId id="260" r:id="rId6"/>
    <p:sldId id="282" r:id="rId7"/>
    <p:sldId id="263" r:id="rId8"/>
    <p:sldId id="285" r:id="rId9"/>
    <p:sldId id="284" r:id="rId10"/>
    <p:sldId id="287" r:id="rId11"/>
    <p:sldId id="267" r:id="rId12"/>
    <p:sldId id="289" r:id="rId13"/>
    <p:sldId id="290" r:id="rId14"/>
    <p:sldId id="265" r:id="rId15"/>
    <p:sldId id="292" r:id="rId16"/>
    <p:sldId id="266" r:id="rId17"/>
    <p:sldId id="270" r:id="rId18"/>
    <p:sldId id="273" r:id="rId19"/>
    <p:sldId id="274" r:id="rId20"/>
    <p:sldId id="281" r:id="rId21"/>
    <p:sldId id="277" r:id="rId22"/>
    <p:sldId id="291" r:id="rId23"/>
    <p:sldId id="271" r:id="rId24"/>
    <p:sldId id="272" r:id="rId25"/>
    <p:sldId id="275" r:id="rId26"/>
    <p:sldId id="280" r:id="rId27"/>
    <p:sldId id="288" r:id="rId28"/>
    <p:sldId id="26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>
      <p:cViewPr varScale="1">
        <p:scale>
          <a:sx n="109" d="100"/>
          <a:sy n="109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209A0-EF64-4E40-AAE9-2983044C842A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7C771-7D94-4F59-9469-CBE4E7FE14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658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90D4-A1C5-4113-A44A-4F8620DB2859}" type="datetimeFigureOut">
              <a:rPr lang="en-US" smtClean="0"/>
              <a:t>7/25/2019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76B9C-AEDA-4E64-8920-C0101D99E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2385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76B9C-AEDA-4E64-8920-C0101D99E591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9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MPD</a:t>
            </a:r>
            <a:r>
              <a:rPr lang="en-US" baseline="0" dirty="0" smtClean="0"/>
              <a:t> = Multi purpose detector</a:t>
            </a:r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err="1" smtClean="0"/>
              <a:t>muons</a:t>
            </a:r>
            <a:r>
              <a:rPr lang="en-US" baseline="0" dirty="0" smtClean="0"/>
              <a:t> cause the other particles will be stopped by the surroundings(walls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76B9C-AEDA-4E64-8920-C0101D99E5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7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097DF5-406B-45FB-AD38-88450EC3A6EB}" type="datetime1">
              <a:rPr lang="en-US" smtClean="0"/>
              <a:t>7/25/2019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5EE1E-730D-4718-A32C-2443462385C6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48E9-631B-4372-9B8E-80CAA09DDB3E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FFC9-9E41-4830-B89E-BA0F6D0F5FEE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86FAC-ACD1-483D-B989-78883052854B}" type="datetime1">
              <a:rPr lang="en-US" smtClean="0"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0E3F7-EB70-446E-8747-AEC0B29C464A}" type="datetime1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DBB2-D64E-45D8-9478-E4AD0D98A620}" type="datetime1">
              <a:rPr lang="en-US" smtClean="0"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1FDC-773E-41C7-B566-4ED3E7527209}" type="datetime1">
              <a:rPr lang="en-US" smtClean="0"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C56F3-0F6E-4069-9166-E147F5B50364}" type="datetime1">
              <a:rPr lang="en-US" smtClean="0"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C5BCE76E-4809-4C14-85A0-2FCD162A7563}" type="datetime1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B811F9-5A27-4DAD-A7B5-4D5BD201C24D}" type="datetime1">
              <a:rPr lang="en-US" smtClean="0"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9230184-7B91-4601-9E84-F9565FBBD86E}" type="datetime1">
              <a:rPr lang="en-US" smtClean="0"/>
              <a:t>7/25/2019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315BD1F-8071-45B8-8C80-D9CECCCA21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mpia.de/~mathar/public/mathar20051002.pdf" TargetMode="External"/><Relationship Id="rId7" Type="http://schemas.openxmlformats.org/officeDocument/2006/relationships/image" Target="../media/image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44.jpg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mpJLRWiLiNxXXkBIefrD9Q" TargetMode="External"/><Relationship Id="rId2" Type="http://schemas.openxmlformats.org/officeDocument/2006/relationships/hyperlink" Target="http://cosmicwatch.lns.mit.edu/abou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59707"/>
            <a:ext cx="79248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Cosmic ray measurements using such detectors in huge physical experiments as LHC or NICA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77000" y="5872229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Supervisor: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M.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</a:rPr>
              <a:t>Bielewicz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 Ph.D.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368" y="5562600"/>
            <a:ext cx="1212400" cy="1188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24" y="5554133"/>
            <a:ext cx="118872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37219"/>
            <a:ext cx="1100328" cy="7805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68" y="21336"/>
            <a:ext cx="1391064" cy="682860"/>
          </a:xfrm>
          <a:prstGeom prst="rect">
            <a:avLst/>
          </a:prstGeom>
        </p:spPr>
      </p:pic>
      <p:sp>
        <p:nvSpPr>
          <p:cNvPr id="11" name="Google Shape;111;p1"/>
          <p:cNvSpPr txBox="1">
            <a:spLocks/>
          </p:cNvSpPr>
          <p:nvPr/>
        </p:nvSpPr>
        <p:spPr>
          <a:xfrm>
            <a:off x="1143000" y="1752600"/>
            <a:ext cx="68580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45700" tIns="45700" rIns="45700" bIns="45700" anchor="t" anchorCtr="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  <a:spcBef>
                <a:spcPts val="0"/>
              </a:spcBef>
              <a:buSzPts val="1224"/>
            </a:pPr>
            <a:r>
              <a:rPr lang="en-US" sz="1800" b="1" dirty="0" smtClean="0">
                <a:solidFill>
                  <a:schemeClr val="dk1"/>
                </a:solidFill>
              </a:rPr>
              <a:t>WARNEŁŁO KAMIL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r>
              <a:rPr lang="en-US" sz="1800" i="1" dirty="0" err="1" smtClean="0">
                <a:solidFill>
                  <a:schemeClr val="dk1"/>
                </a:solidFill>
              </a:rPr>
              <a:t>Jagiellonian</a:t>
            </a:r>
            <a:r>
              <a:rPr lang="en-US" sz="1800" i="1" dirty="0" smtClean="0">
                <a:solidFill>
                  <a:schemeClr val="dk1"/>
                </a:solidFill>
              </a:rPr>
              <a:t> University in Cracow, Cracow, Poland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r>
              <a:rPr lang="en-US" sz="1800" b="1" dirty="0" smtClean="0">
                <a:solidFill>
                  <a:schemeClr val="dk1"/>
                </a:solidFill>
              </a:rPr>
              <a:t>NEC</a:t>
            </a:r>
            <a:r>
              <a:rPr lang="ro-RO" sz="1800" b="1" dirty="0">
                <a:solidFill>
                  <a:schemeClr val="dk1"/>
                </a:solidFill>
              </a:rPr>
              <a:t>Ș</a:t>
            </a:r>
            <a:r>
              <a:rPr lang="en-US" sz="1800" b="1" dirty="0" smtClean="0">
                <a:solidFill>
                  <a:schemeClr val="dk1"/>
                </a:solidFill>
              </a:rPr>
              <a:t>OIU ILIE-ANDREI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r>
              <a:rPr lang="en-US" sz="1800" i="1" dirty="0" smtClean="0">
                <a:solidFill>
                  <a:schemeClr val="dk1"/>
                </a:solidFill>
              </a:rPr>
              <a:t>University of </a:t>
            </a:r>
            <a:r>
              <a:rPr lang="en-US" sz="1800" i="1" dirty="0" err="1" smtClean="0">
                <a:solidFill>
                  <a:schemeClr val="dk1"/>
                </a:solidFill>
              </a:rPr>
              <a:t>Bucharest,Bucharest</a:t>
            </a:r>
            <a:r>
              <a:rPr lang="en-US" sz="1800" i="1" dirty="0" smtClean="0">
                <a:solidFill>
                  <a:schemeClr val="dk1"/>
                </a:solidFill>
              </a:rPr>
              <a:t>, Romania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r>
              <a:rPr lang="en-US" sz="1800" b="1" dirty="0" smtClean="0">
                <a:solidFill>
                  <a:schemeClr val="dk1"/>
                </a:solidFill>
              </a:rPr>
              <a:t>CORDUN CRISTINA-MARIA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r>
              <a:rPr lang="en-US" sz="1800" i="1" dirty="0" smtClean="0">
                <a:solidFill>
                  <a:schemeClr val="dk1"/>
                </a:solidFill>
              </a:rPr>
              <a:t>University of </a:t>
            </a:r>
            <a:r>
              <a:rPr lang="en-US" sz="1800" i="1" dirty="0" err="1" smtClean="0">
                <a:solidFill>
                  <a:schemeClr val="dk1"/>
                </a:solidFill>
              </a:rPr>
              <a:t>Bucharest,Bucharest</a:t>
            </a:r>
            <a:r>
              <a:rPr lang="en-US" sz="1800" i="1" dirty="0" smtClean="0">
                <a:solidFill>
                  <a:schemeClr val="dk1"/>
                </a:solidFill>
              </a:rPr>
              <a:t>, Romania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r>
              <a:rPr lang="en-US" sz="1800" b="1" dirty="0" smtClean="0">
                <a:solidFill>
                  <a:schemeClr val="dk1"/>
                </a:solidFill>
              </a:rPr>
              <a:t>H</a:t>
            </a:r>
            <a:r>
              <a:rPr lang="ro-RO" sz="1800" b="1" dirty="0">
                <a:solidFill>
                  <a:schemeClr val="dk1"/>
                </a:solidFill>
              </a:rPr>
              <a:t>Ă</a:t>
            </a:r>
            <a:r>
              <a:rPr lang="en-US" sz="1800" b="1" dirty="0" smtClean="0">
                <a:solidFill>
                  <a:schemeClr val="dk1"/>
                </a:solidFill>
              </a:rPr>
              <a:t>RDU</a:t>
            </a:r>
            <a:r>
              <a:rPr lang="ro-RO" sz="1800" b="1" dirty="0" smtClean="0">
                <a:solidFill>
                  <a:schemeClr val="dk1"/>
                </a:solidFill>
              </a:rPr>
              <a:t>Ț</a:t>
            </a:r>
            <a:r>
              <a:rPr lang="en-US" sz="1800" b="1" dirty="0" smtClean="0">
                <a:solidFill>
                  <a:schemeClr val="dk1"/>
                </a:solidFill>
              </a:rPr>
              <a:t> ALEXANDRA-NARCISA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r>
              <a:rPr lang="en-US" sz="1800" i="1" dirty="0" smtClean="0">
                <a:solidFill>
                  <a:schemeClr val="dk1"/>
                </a:solidFill>
              </a:rPr>
              <a:t>Babes-</a:t>
            </a:r>
            <a:r>
              <a:rPr lang="en-US" sz="1800" i="1" dirty="0" err="1" smtClean="0">
                <a:solidFill>
                  <a:schemeClr val="dk1"/>
                </a:solidFill>
              </a:rPr>
              <a:t>Bolyai</a:t>
            </a:r>
            <a:r>
              <a:rPr lang="en-US" sz="1800" i="1" dirty="0" smtClean="0">
                <a:solidFill>
                  <a:schemeClr val="dk1"/>
                </a:solidFill>
              </a:rPr>
              <a:t> University, </a:t>
            </a:r>
            <a:r>
              <a:rPr lang="en-US" sz="1800" i="1" dirty="0" err="1" smtClean="0">
                <a:solidFill>
                  <a:schemeClr val="dk1"/>
                </a:solidFill>
              </a:rPr>
              <a:t>Cluj</a:t>
            </a:r>
            <a:r>
              <a:rPr lang="en-US" sz="1800" i="1" dirty="0" smtClean="0">
                <a:solidFill>
                  <a:schemeClr val="dk1"/>
                </a:solidFill>
              </a:rPr>
              <a:t> </a:t>
            </a:r>
            <a:r>
              <a:rPr lang="en-US" sz="1800" i="1" dirty="0" err="1" smtClean="0">
                <a:solidFill>
                  <a:schemeClr val="dk1"/>
                </a:solidFill>
              </a:rPr>
              <a:t>Napoca</a:t>
            </a:r>
            <a:r>
              <a:rPr lang="en-US" sz="1800" i="1" dirty="0" smtClean="0">
                <a:solidFill>
                  <a:schemeClr val="dk1"/>
                </a:solidFill>
              </a:rPr>
              <a:t>, Romania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r>
              <a:rPr lang="en-US" sz="1800" b="1" dirty="0" smtClean="0">
                <a:solidFill>
                  <a:schemeClr val="dk1"/>
                </a:solidFill>
              </a:rPr>
              <a:t>FILIP ROBIN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r>
              <a:rPr lang="en-US" sz="1800" i="1" dirty="0" smtClean="0">
                <a:solidFill>
                  <a:schemeClr val="dk1"/>
                </a:solidFill>
              </a:rPr>
              <a:t>Brno University of Technology, Brno, Czech Republic</a:t>
            </a:r>
            <a:endParaRPr lang="en-US" dirty="0" smtClean="0"/>
          </a:p>
          <a:p>
            <a:pPr algn="ctr">
              <a:lnSpc>
                <a:spcPct val="90000"/>
              </a:lnSpc>
              <a:buSzPts val="1224"/>
            </a:pPr>
            <a:endParaRPr lang="en-US" sz="1800" b="1" dirty="0" smtClean="0">
              <a:solidFill>
                <a:schemeClr val="dk1"/>
              </a:solidFill>
            </a:endParaRPr>
          </a:p>
          <a:p>
            <a:pPr algn="ctr">
              <a:lnSpc>
                <a:spcPct val="90000"/>
              </a:lnSpc>
              <a:buSzPts val="1224"/>
            </a:pPr>
            <a:endParaRPr lang="en-US" sz="1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7"/>
          <a:stretch/>
        </p:blipFill>
        <p:spPr bwMode="auto">
          <a:xfrm>
            <a:off x="53036" y="5562600"/>
            <a:ext cx="1374876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5562600"/>
            <a:ext cx="1184758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92" y="343631"/>
            <a:ext cx="3810000" cy="3810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40" y="1600200"/>
            <a:ext cx="5196840" cy="3765646"/>
          </a:xfrm>
        </p:spPr>
        <p:txBody>
          <a:bodyPr>
            <a:normAutofit/>
          </a:bodyPr>
          <a:lstStyle/>
          <a:p>
            <a:r>
              <a:rPr lang="en-GB" sz="2200" dirty="0" smtClean="0">
                <a:latin typeface="Calibri" panose="020F0502020204030204" pitchFamily="34" charset="0"/>
              </a:rPr>
              <a:t>The </a:t>
            </a:r>
            <a:r>
              <a:rPr lang="en-GB" sz="2200" dirty="0" err="1">
                <a:latin typeface="Calibri" panose="020F0502020204030204" pitchFamily="34" charset="0"/>
              </a:rPr>
              <a:t>Arduino</a:t>
            </a:r>
            <a:r>
              <a:rPr lang="en-GB" sz="2200" dirty="0">
                <a:latin typeface="Calibri" panose="020F0502020204030204" pitchFamily="34" charset="0"/>
              </a:rPr>
              <a:t> is used to perform several </a:t>
            </a:r>
            <a:r>
              <a:rPr lang="en-GB" sz="2200" dirty="0" smtClean="0">
                <a:latin typeface="Calibri" panose="020F0502020204030204" pitchFamily="34" charset="0"/>
              </a:rPr>
              <a:t>tasks: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Set </a:t>
            </a:r>
            <a:r>
              <a:rPr lang="en-GB" sz="1800" dirty="0">
                <a:latin typeface="Calibri" panose="020F0502020204030204" pitchFamily="34" charset="0"/>
              </a:rPr>
              <a:t>the trigger threshold on the </a:t>
            </a:r>
            <a:r>
              <a:rPr lang="en-GB" sz="1800" dirty="0" smtClean="0">
                <a:latin typeface="Calibri" panose="020F0502020204030204" pitchFamily="34" charset="0"/>
              </a:rPr>
              <a:t>ADC.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Measure </a:t>
            </a:r>
            <a:r>
              <a:rPr lang="en-GB" sz="1800" dirty="0">
                <a:latin typeface="Calibri" panose="020F0502020204030204" pitchFamily="34" charset="0"/>
              </a:rPr>
              <a:t>the pulse amplitude from the peak detector </a:t>
            </a:r>
            <a:r>
              <a:rPr lang="en-GB" sz="1800" dirty="0" smtClean="0">
                <a:latin typeface="Calibri" panose="020F0502020204030204" pitchFamily="34" charset="0"/>
              </a:rPr>
              <a:t>circuit.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Convert the </a:t>
            </a:r>
            <a:r>
              <a:rPr lang="en-GB" sz="1800" dirty="0" err="1">
                <a:latin typeface="Calibri" panose="020F0502020204030204" pitchFamily="34" charset="0"/>
              </a:rPr>
              <a:t>SiPM</a:t>
            </a:r>
            <a:r>
              <a:rPr lang="en-GB" sz="1800" dirty="0">
                <a:latin typeface="Calibri" panose="020F0502020204030204" pitchFamily="34" charset="0"/>
              </a:rPr>
              <a:t> </a:t>
            </a:r>
            <a:r>
              <a:rPr lang="en-GB" sz="1800" dirty="0" err="1" smtClean="0">
                <a:latin typeface="Calibri" panose="020F0502020204030204" pitchFamily="34" charset="0"/>
              </a:rPr>
              <a:t>analog</a:t>
            </a:r>
            <a:r>
              <a:rPr lang="en-GB" sz="1800" dirty="0" smtClean="0">
                <a:latin typeface="Calibri" panose="020F0502020204030204" pitchFamily="34" charset="0"/>
              </a:rPr>
              <a:t> signal to digital signal.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Record </a:t>
            </a:r>
            <a:r>
              <a:rPr lang="en-GB" sz="1800" dirty="0">
                <a:latin typeface="Calibri" panose="020F0502020204030204" pitchFamily="34" charset="0"/>
              </a:rPr>
              <a:t>the time of the event and dead time between </a:t>
            </a:r>
            <a:r>
              <a:rPr lang="en-GB" sz="1800" dirty="0" smtClean="0">
                <a:latin typeface="Calibri" panose="020F0502020204030204" pitchFamily="34" charset="0"/>
              </a:rPr>
              <a:t>events.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Control </a:t>
            </a:r>
            <a:r>
              <a:rPr lang="en-GB" sz="1800" dirty="0">
                <a:latin typeface="Calibri" panose="020F0502020204030204" pitchFamily="34" charset="0"/>
              </a:rPr>
              <a:t>the OLED screen and LED </a:t>
            </a:r>
            <a:r>
              <a:rPr lang="en-GB" sz="1800" dirty="0" smtClean="0">
                <a:latin typeface="Calibri" panose="020F0502020204030204" pitchFamily="34" charset="0"/>
              </a:rPr>
              <a:t>light.</a:t>
            </a:r>
          </a:p>
          <a:p>
            <a:pPr lvl="1" algn="just">
              <a:buFont typeface="Wingdings" panose="05000000000000000000" pitchFamily="2" charset="2"/>
              <a:buChar char="q"/>
            </a:pPr>
            <a:r>
              <a:rPr lang="en-GB" sz="1800" dirty="0" smtClean="0">
                <a:latin typeface="Calibri" panose="020F0502020204030204" pitchFamily="34" charset="0"/>
              </a:rPr>
              <a:t>Send </a:t>
            </a:r>
            <a:r>
              <a:rPr lang="en-GB" sz="1800" dirty="0">
                <a:latin typeface="Calibri" panose="020F0502020204030204" pitchFamily="34" charset="0"/>
              </a:rPr>
              <a:t>the data through USB to a computer.</a:t>
            </a:r>
          </a:p>
          <a:p>
            <a:pPr algn="just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43631"/>
            <a:ext cx="8229600" cy="1143000"/>
          </a:xfrm>
        </p:spPr>
        <p:txBody>
          <a:bodyPr/>
          <a:lstStyle/>
          <a:p>
            <a:pPr algn="ctr"/>
            <a:r>
              <a:rPr lang="en-GB" dirty="0" err="1" smtClean="0">
                <a:latin typeface="Calibri" panose="020F0502020204030204" pitchFamily="34" charset="0"/>
              </a:rPr>
              <a:t>Arduino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" y="5149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936" y="2201"/>
            <a:ext cx="1391064" cy="68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88" y="4038600"/>
            <a:ext cx="3493008" cy="248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19" y="748837"/>
            <a:ext cx="7859149" cy="5880563"/>
          </a:xfrm>
        </p:spPr>
      </p:pic>
      <p:pic>
        <p:nvPicPr>
          <p:cNvPr id="3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388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936" y="0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9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998634" y="3543300"/>
            <a:ext cx="2666999" cy="3555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06" t="13683" r="-1649" b="1955"/>
          <a:stretch/>
        </p:blipFill>
        <p:spPr>
          <a:xfrm>
            <a:off x="228600" y="3485573"/>
            <a:ext cx="3048000" cy="328856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948" y="-291348"/>
            <a:ext cx="2662488" cy="354998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" t="-1565" r="4147" b="12134"/>
          <a:stretch/>
        </p:blipFill>
        <p:spPr>
          <a:xfrm>
            <a:off x="6172200" y="41341"/>
            <a:ext cx="2845596" cy="3444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62749" y="1623653"/>
            <a:ext cx="1809973" cy="374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26"/>
          <a:stretch/>
        </p:blipFill>
        <p:spPr>
          <a:xfrm>
            <a:off x="4876800" y="731520"/>
            <a:ext cx="4123267" cy="464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5297"/>
            <a:ext cx="4171950" cy="5562600"/>
          </a:xfrm>
          <a:prstGeom prst="rect">
            <a:avLst/>
          </a:prstGeom>
        </p:spPr>
      </p:pic>
      <p:pic>
        <p:nvPicPr>
          <p:cNvPr id="5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89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2936" y="33867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7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09046"/>
            <a:ext cx="8229600" cy="1143000"/>
          </a:xfrm>
        </p:spPr>
        <p:txBody>
          <a:bodyPr/>
          <a:lstStyle/>
          <a:p>
            <a:pPr algn="ctr"/>
            <a:r>
              <a:rPr lang="ro-RO" dirty="0" smtClean="0">
                <a:latin typeface="Calibri" pitchFamily="34" charset="0"/>
                <a:cs typeface="Calibri" pitchFamily="34" charset="0"/>
              </a:rPr>
              <a:t>Software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5467" y="2209800"/>
            <a:ext cx="3200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 smtClean="0">
                <a:latin typeface="Calibri" pitchFamily="34" charset="0"/>
                <a:cs typeface="Calibri" pitchFamily="34" charset="0"/>
              </a:rPr>
              <a:t>Working mode: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OLED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SD Ca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rd</a:t>
            </a:r>
            <a:endParaRPr lang="ro-RO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o-RO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o-RO" sz="2000" dirty="0" smtClean="0">
              <a:latin typeface="Calibri" pitchFamily="34" charset="0"/>
              <a:cs typeface="Calibri" pitchFamily="34" charset="0"/>
            </a:endParaRPr>
          </a:p>
          <a:p>
            <a:r>
              <a:rPr lang="ro-RO" sz="2000" dirty="0" smtClean="0">
                <a:latin typeface="Calibri" pitchFamily="34" charset="0"/>
                <a:cs typeface="Calibri" pitchFamily="34" charset="0"/>
              </a:rPr>
              <a:t>Softwares: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Arduino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(obtain the data)</a:t>
            </a:r>
            <a:endParaRPr lang="ro-RO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Python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(analyze the data)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51" b="42085"/>
          <a:stretch/>
        </p:blipFill>
        <p:spPr>
          <a:xfrm>
            <a:off x="3409345" y="3962400"/>
            <a:ext cx="5525709" cy="2490216"/>
          </a:xfrm>
          <a:prstGeom prst="rect">
            <a:avLst/>
          </a:prstGeom>
        </p:spPr>
      </p:pic>
      <p:pic>
        <p:nvPicPr>
          <p:cNvPr id="7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" y="0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771" y="0"/>
            <a:ext cx="1391064" cy="68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b="3674"/>
          <a:stretch/>
        </p:blipFill>
        <p:spPr bwMode="auto">
          <a:xfrm>
            <a:off x="3429693" y="1433905"/>
            <a:ext cx="2365979" cy="230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3" t="39048" r="29000" b="13618"/>
          <a:stretch/>
        </p:blipFill>
        <p:spPr>
          <a:xfrm flipV="1">
            <a:off x="6324599" y="1683672"/>
            <a:ext cx="2370667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7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0164" y="823502"/>
            <a:ext cx="6705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latin typeface="Calibri" pitchFamily="34" charset="0"/>
                <a:cs typeface="Calibri" pitchFamily="34" charset="0"/>
              </a:rPr>
              <a:t>It can work in 2 ways:</a:t>
            </a:r>
            <a:endParaRPr lang="ro-RO" sz="2800" dirty="0">
              <a:latin typeface="Calibri" pitchFamily="34" charset="0"/>
              <a:cs typeface="Calibri" pitchFamily="34" charset="0"/>
            </a:endParaRPr>
          </a:p>
          <a:p>
            <a:pPr marL="541782" lvl="1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Individually (Master)</a:t>
            </a:r>
            <a:endParaRPr lang="ro-RO" sz="2400" dirty="0">
              <a:latin typeface="Calibri" pitchFamily="34" charset="0"/>
              <a:cs typeface="Calibri" pitchFamily="34" charset="0"/>
            </a:endParaRPr>
          </a:p>
          <a:p>
            <a:pPr marL="541782" lvl="1" indent="-28575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Coincidence mode (Master and Slave)</a:t>
            </a:r>
          </a:p>
          <a:p>
            <a:pPr marL="457200" indent="-457200"/>
            <a:r>
              <a:rPr lang="en-US" sz="2800" dirty="0" smtClean="0">
                <a:latin typeface="Calibri" pitchFamily="34" charset="0"/>
                <a:cs typeface="Calibri" pitchFamily="34" charset="0"/>
              </a:rPr>
              <a:t>There can be many detectors working at the same time</a:t>
            </a:r>
            <a:endParaRPr lang="ro-RO" sz="2800" dirty="0">
              <a:latin typeface="Calibri" pitchFamily="34" charset="0"/>
              <a:cs typeface="Calibri" pitchFamily="34" charset="0"/>
            </a:endParaRP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8" t="20363" r="21236" b="28161"/>
          <a:stretch/>
        </p:blipFill>
        <p:spPr>
          <a:xfrm>
            <a:off x="1828800" y="2743200"/>
            <a:ext cx="5562600" cy="3140789"/>
          </a:xfrm>
          <a:prstGeom prst="rect">
            <a:avLst/>
          </a:prstGeom>
        </p:spPr>
      </p:pic>
      <p:pic>
        <p:nvPicPr>
          <p:cNvPr id="5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89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936" y="33867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017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8868" y="29972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The coincidence mode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152" y="1447800"/>
            <a:ext cx="4422648" cy="4724400"/>
            <a:chOff x="1143000" y="1600200"/>
            <a:chExt cx="4422648" cy="4724400"/>
          </a:xfrm>
        </p:grpSpPr>
        <p:sp>
          <p:nvSpPr>
            <p:cNvPr id="4" name="Rectangle 3"/>
            <p:cNvSpPr/>
            <p:nvPr/>
          </p:nvSpPr>
          <p:spPr>
            <a:xfrm>
              <a:off x="3733800" y="2247900"/>
              <a:ext cx="1828800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733800" y="5029200"/>
              <a:ext cx="1828800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3733800" y="1600200"/>
              <a:ext cx="1524000" cy="4724400"/>
            </a:xfrm>
            <a:prstGeom prst="line">
              <a:avLst/>
            </a:prstGeom>
            <a:ln w="4445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517648" y="1600200"/>
              <a:ext cx="3048000" cy="3733800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1143000" y="1828800"/>
              <a:ext cx="3273552" cy="4495800"/>
            </a:xfrm>
            <a:prstGeom prst="line">
              <a:avLst/>
            </a:prstGeom>
            <a:ln w="44450">
              <a:solidFill>
                <a:srgbClr val="7030A0"/>
              </a:solidFill>
              <a:headEnd type="triangle"/>
              <a:tailEnd type="non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pic>
        <p:nvPicPr>
          <p:cNvPr id="10" name="Google Shape;14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72" y="26063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936" y="0"/>
            <a:ext cx="1391064" cy="68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7" t="22902" r="21482" b="29152"/>
          <a:stretch/>
        </p:blipFill>
        <p:spPr>
          <a:xfrm rot="5400000">
            <a:off x="5178890" y="2165943"/>
            <a:ext cx="3598333" cy="32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0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0164" y="374047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latin typeface="Calibri" pitchFamily="34" charset="0"/>
                <a:cs typeface="Calibri" pitchFamily="34" charset="0"/>
              </a:rPr>
              <a:t>Measuring and results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0164" y="2133600"/>
            <a:ext cx="7543800" cy="3124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3 types of measurement: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Distance dependence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Impact of the shielding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Angle dependence</a:t>
            </a:r>
          </a:p>
          <a:p>
            <a:pPr lvl="1">
              <a:lnSpc>
                <a:spcPct val="150000"/>
              </a:lnSpc>
            </a:pPr>
            <a:endParaRPr lang="en-US" sz="2800" dirty="0" smtClean="0"/>
          </a:p>
        </p:txBody>
      </p:sp>
      <p:pic>
        <p:nvPicPr>
          <p:cNvPr id="4" name="Google Shape;14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936" y="12297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9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0" t="12148" r="18800" b="21896"/>
          <a:stretch/>
        </p:blipFill>
        <p:spPr>
          <a:xfrm>
            <a:off x="5257800" y="1219200"/>
            <a:ext cx="3545974" cy="4818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608" y="20904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Distance dependence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504" y="1219200"/>
            <a:ext cx="5035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relation between the number of detected particles to the size of the observed sky.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Distance: 10cm - 40cm, 5cm step.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flux[cm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sr</a:t>
            </a:r>
            <a:r>
              <a:rPr lang="en-US" baseline="30000" dirty="0" smtClean="0"/>
              <a:t>-1</a:t>
            </a:r>
            <a:r>
              <a:rPr lang="en-US" dirty="0" smtClean="0"/>
              <a:t>] should be constant.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flux[cm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]</a:t>
            </a:r>
            <a:r>
              <a:rPr lang="en-US" baseline="30000" dirty="0" smtClean="0"/>
              <a:t> </a:t>
            </a:r>
            <a:r>
              <a:rPr lang="en-US" dirty="0" smtClean="0"/>
              <a:t>should exponentially drop.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24" y="0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9196" y="12257"/>
            <a:ext cx="1391064" cy="68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3013117"/>
            <a:ext cx="2686812" cy="35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96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8790"/>
            <a:ext cx="6958391" cy="5291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9384" y="11430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Errors: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Distance measurement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Naturally fluctuation of the flux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Statistical error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decreases exponentially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334" y="15240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3956" y="30480"/>
            <a:ext cx="1391064" cy="68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657600"/>
            <a:ext cx="1890026" cy="236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1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INTRODUCTION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" y="1143000"/>
            <a:ext cx="41757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A cosmic ray is a high-speed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particles that travels throughout the Universe.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There are two types of cosmic rays: primary and secondary.</a:t>
            </a:r>
            <a:endParaRPr lang="ro-RO" sz="20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Primary radiation: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90% protons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9% alpha particles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~1% electrons 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other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havier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nuclei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  <a:cs typeface="Calibri" pitchFamily="34" charset="0"/>
              </a:rPr>
              <a:t>Secondary radiation: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muons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 err="1">
                <a:latin typeface="Calibri" pitchFamily="34" charset="0"/>
                <a:cs typeface="Calibri" pitchFamily="34" charset="0"/>
              </a:rPr>
              <a:t>p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ions</a:t>
            </a:r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eutrinos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e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lectrons</a:t>
            </a:r>
          </a:p>
          <a:p>
            <a:pPr marL="800100" lvl="1" indent="-342900" algn="just">
              <a:buFont typeface="Arial" pitchFamily="34" charset="0"/>
              <a:buChar char="•"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g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amma rays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2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37219"/>
            <a:ext cx="1100328" cy="780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68" y="21336"/>
            <a:ext cx="1391064" cy="682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256483"/>
            <a:ext cx="3665568" cy="521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38862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60795" y="6550223"/>
            <a:ext cx="5383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hlinkClick r:id="rId3"/>
              </a:rPr>
              <a:t>http://www.mpia.de/~mathar/public/mathar20051002.pdf</a:t>
            </a:r>
            <a:endParaRPr lang="en-US" sz="1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3943126" y="2053993"/>
            <a:ext cx="1028509" cy="943932"/>
            <a:chOff x="604882" y="2904170"/>
            <a:chExt cx="1373656" cy="1364242"/>
          </a:xfrm>
        </p:grpSpPr>
        <p:sp>
          <p:nvSpPr>
            <p:cNvPr id="10" name="Rectangle 9"/>
            <p:cNvSpPr/>
            <p:nvPr/>
          </p:nvSpPr>
          <p:spPr>
            <a:xfrm>
              <a:off x="604882" y="2904170"/>
              <a:ext cx="914400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26546" y="3176704"/>
              <a:ext cx="2519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l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6812" y="3899080"/>
              <a:ext cx="3305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b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142329" y="3117742"/>
            <a:ext cx="1200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l = b = 5cm</a:t>
            </a:r>
          </a:p>
          <a:p>
            <a:r>
              <a:rPr lang="pl-PL" dirty="0" smtClean="0">
                <a:latin typeface="Calibri" pitchFamily="34" charset="0"/>
                <a:cs typeface="Calibri" pitchFamily="34" charset="0"/>
              </a:rPr>
              <a:t>d = D/2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305769" y="1325673"/>
            <a:ext cx="3904281" cy="4876800"/>
            <a:chOff x="5273247" y="1325673"/>
            <a:chExt cx="3904281" cy="4876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3247" y="1325673"/>
              <a:ext cx="3904281" cy="4876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6200000">
              <a:off x="8537647" y="4363899"/>
              <a:ext cx="3577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D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345" y="3276600"/>
            <a:ext cx="1829279" cy="1829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9677" y="299667"/>
            <a:ext cx="5227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Steradians ∈ (0, 4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π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]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In geometry, a 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solid angle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 (symbol: Ω) is a measure of the amount of the field of view from some particular point that a given object covers. 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latin typeface="Calibri" pitchFamily="34" charset="0"/>
                <a:cs typeface="Calibri" pitchFamily="34" charset="0"/>
              </a:rPr>
              <a:t>The formula for a point and a rectangle: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42814" y="5184524"/>
                <a:ext cx="2615460" cy="668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/>
                      </a:rPr>
                      <m:t>ω</m:t>
                    </m:r>
                    <m:r>
                      <a:rPr lang="pl-PL" sz="2400" b="0" i="1" smtClean="0">
                        <a:latin typeface="Cambria Math"/>
                      </a:rPr>
                      <m:t>=4</m:t>
                    </m:r>
                    <m:func>
                      <m:func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sz="2400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pl-PL" sz="2400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r>
                          <a:rPr lang="pl-PL" sz="2400" b="0" i="1" smtClean="0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2400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pl-PL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2400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  <m:sup>
                                <m:r>
                                  <a:rPr lang="pl-PL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pl-PL" sz="24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pl-PL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l-PL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pl-PL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pl-PL" sz="2400" dirty="0" smtClean="0"/>
                  <a:t>)</a:t>
                </a:r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2814" y="5184524"/>
                <a:ext cx="2615460" cy="668388"/>
              </a:xfrm>
              <a:prstGeom prst="rect">
                <a:avLst/>
              </a:prstGeom>
              <a:blipFill rotWithShape="1">
                <a:blip r:embed="rId6"/>
                <a:stretch>
                  <a:fillRect r="-6294" b="-1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92198" y="4523776"/>
            <a:ext cx="2690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smtClean="0"/>
              <a:t>The final formula is: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1371600" y="4987157"/>
            <a:ext cx="3360186" cy="10631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705600" y="6172200"/>
            <a:ext cx="9144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56719" y="6202473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pic>
        <p:nvPicPr>
          <p:cNvPr id="20" name="Google Shape;14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4589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4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52936" y="33867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42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b="6198"/>
          <a:stretch/>
        </p:blipFill>
        <p:spPr>
          <a:xfrm>
            <a:off x="914400" y="990600"/>
            <a:ext cx="7123176" cy="50326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8839" y="436169"/>
            <a:ext cx="4066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flux including </a:t>
            </a:r>
            <a:r>
              <a:rPr lang="en-US" dirty="0" err="1" smtClean="0"/>
              <a:t>steradian</a:t>
            </a:r>
            <a:r>
              <a:rPr lang="en-US" dirty="0" smtClean="0"/>
              <a:t> is approximately constant no matter the distance between the detectors</a:t>
            </a:r>
            <a:endParaRPr lang="en-US" dirty="0"/>
          </a:p>
        </p:txBody>
      </p:sp>
      <p:pic>
        <p:nvPicPr>
          <p:cNvPr id="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89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936" y="33867"/>
            <a:ext cx="1391064" cy="6828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84494" y="1752600"/>
                <a:ext cx="2718565" cy="6726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.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95%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=1.96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𝑒𝑟𝑟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494" y="1752600"/>
                <a:ext cx="2718565" cy="672620"/>
              </a:xfrm>
              <a:prstGeom prst="rect">
                <a:avLst/>
              </a:prstGeom>
              <a:blipFill rotWithShape="1">
                <a:blip r:embed="rId5"/>
                <a:stretch>
                  <a:fillRect r="-2691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9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1143000" y="399539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1"/>
            <a:r>
              <a:rPr lang="en-US" sz="4100" b="1" kern="12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Impact of the shielding</a:t>
            </a:r>
            <a:endParaRPr lang="en-US" sz="4100" b="1" kern="1200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478" y="1219199"/>
            <a:ext cx="6277324" cy="4800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28800"/>
            <a:ext cx="34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Errors: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thickness measurement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Naturally fluctuation of the flux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Statistical error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589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936" y="33867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948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19300"/>
            <a:ext cx="4572000" cy="3047999"/>
          </a:xfrm>
        </p:spPr>
      </p:pic>
      <p:pic>
        <p:nvPicPr>
          <p:cNvPr id="4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" y="926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936" y="13120"/>
            <a:ext cx="1391064" cy="68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2019300"/>
            <a:ext cx="4572000" cy="3047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19200" y="914400"/>
            <a:ext cx="6736781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Energetic spectrum of the flux</a:t>
            </a:r>
          </a:p>
        </p:txBody>
      </p:sp>
    </p:spTree>
    <p:extLst>
      <p:ext uri="{BB962C8B-B14F-4D97-AF65-F5344CB8AC3E}">
        <p14:creationId xmlns:p14="http://schemas.microsoft.com/office/powerpoint/2010/main" val="44197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721" y="1524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Angle dependence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095499"/>
            <a:ext cx="3124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relation between the number of detected particles to the </a:t>
            </a:r>
            <a:r>
              <a:rPr lang="en-US" dirty="0" smtClean="0"/>
              <a:t>horizontal angle.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Inside and outside measuring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66800"/>
            <a:ext cx="3886200" cy="23760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8" t="5332" r="18295" b="11904"/>
          <a:stretch/>
        </p:blipFill>
        <p:spPr>
          <a:xfrm>
            <a:off x="990601" y="1066800"/>
            <a:ext cx="2372360" cy="4968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240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3956" y="15240"/>
            <a:ext cx="1391064" cy="6828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473530" y="17965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0984" y="2482334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85039" y="2851666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b&gt;a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0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60308"/>
            <a:ext cx="6400800" cy="4975979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87533" y="2438400"/>
                <a:ext cx="3056467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Courier New" pitchFamily="49" charset="0"/>
                  <a:buChar char="o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CORSIKA Simulation</a:t>
                </a:r>
              </a:p>
              <a:p>
                <a:pPr marL="285750" indent="-285750">
                  <a:buFont typeface="Courier New" pitchFamily="49" charset="0"/>
                  <a:buChar char="o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Fitting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Calibri" pitchFamily="34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itchFamily="34" charset="0"/>
                              </a:rPr>
                            </m:ctrlPr>
                          </m:funcPr>
                          <m:fName>
                            <m:r>
                              <a:rPr lang="en-US" b="0" i="0" smtClean="0">
                                <a:latin typeface="Cambria Math"/>
                                <a:cs typeface="Calibri" pitchFamily="34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Calibri" pitchFamily="34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  <a:cs typeface="Calibri" pitchFamily="34" charset="0"/>
                              </a:rPr>
                              <m:t>ϴ</m:t>
                            </m:r>
                          </m:e>
                        </m:func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cs typeface="Calibri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 lvl="1"/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A – flux for 0ᵒ </a:t>
                </a:r>
              </a:p>
              <a:p>
                <a:pPr marL="285750" indent="-285750">
                  <a:buFont typeface="Courier New" pitchFamily="49" charset="0"/>
                  <a:buChar char="o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Errors: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Angle measurement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Naturally fluctuation of the flux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US" dirty="0" smtClean="0">
                    <a:latin typeface="Calibri" pitchFamily="34" charset="0"/>
                    <a:cs typeface="Calibri" pitchFamily="34" charset="0"/>
                  </a:rPr>
                  <a:t>Statistical error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533" y="2438400"/>
                <a:ext cx="3056467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1397" t="-1179" r="-2994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4589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2936" y="33867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34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Cosmic watch is cheap, simple and easy to use device for detection of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muons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The number of detected particles drops exponentially with increasing the distance between detectors. </a:t>
            </a: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No significant rate decrease with up to 5 cm of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shielding. Additional thin Cu and Al plates improves the effect of the shielding.</a:t>
            </a: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Both inside and outside measurements could be fitted using Acos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l-GR" dirty="0" smtClean="0">
                <a:latin typeface="Calibri" pitchFamily="34" charset="0"/>
                <a:cs typeface="Calibri" pitchFamily="34" charset="0"/>
              </a:rPr>
              <a:t>ϴ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in-line to the theory.</a:t>
            </a:r>
          </a:p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The flux that we measured outside was bigger than the one we measured inside, but the shape of the curve remained the same, like we expected.</a:t>
            </a:r>
          </a:p>
          <a:p>
            <a:pPr algn="just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455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latin typeface="Calibri" pitchFamily="34" charset="0"/>
                <a:cs typeface="Calibri" pitchFamily="34" charset="0"/>
              </a:rPr>
              <a:t>Conclusion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Google Shape;14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672" y="926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936" y="13120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5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4191000" cy="36576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Thank you for your attention! </a:t>
            </a:r>
            <a:r>
              <a:rPr lang="en-US" sz="4800" dirty="0" smtClean="0">
                <a:sym typeface="Wingdings" pitchFamily="2" charset="2"/>
              </a:rPr>
              <a:t>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76200"/>
            <a:ext cx="3733800" cy="663786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867400" y="990600"/>
            <a:ext cx="533400" cy="304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57581" y="545068"/>
            <a:ext cx="10839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MASTER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3754" y="5105400"/>
            <a:ext cx="99257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SLAVES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351044" y="3581400"/>
            <a:ext cx="345156" cy="14478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858000" y="2590800"/>
            <a:ext cx="76200" cy="24384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048501" y="2667000"/>
            <a:ext cx="571499" cy="2362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172200" y="3276600"/>
            <a:ext cx="457200" cy="17526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7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latin typeface="Calibri" pitchFamily="34" charset="0"/>
                <a:cs typeface="Calibri" pitchFamily="34" charset="0"/>
              </a:rPr>
              <a:t>Project COSMIC WATCH,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Katarzyna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Frankiewicz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Seminarium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Departamentu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Eksploatacji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Obiekt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ó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 J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ą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drowych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pl-PL" dirty="0" smtClean="0">
                <a:latin typeface="Calibri" pitchFamily="34" charset="0"/>
                <a:cs typeface="Calibri" pitchFamily="34" charset="0"/>
              </a:rPr>
              <a:t>10/1/2018</a:t>
            </a:r>
          </a:p>
          <a:p>
            <a:pPr algn="just"/>
            <a:r>
              <a:rPr lang="en-US" dirty="0">
                <a:latin typeface="Calibri" pitchFamily="34" charset="0"/>
                <a:cs typeface="Calibri" pitchFamily="34" charset="0"/>
                <a:hlinkClick r:id="rId2"/>
              </a:rPr>
              <a:t>http://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2"/>
              </a:rPr>
              <a:t>cosmicwatch.lns.mit.edu/about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l-PL" dirty="0">
                <a:latin typeface="Calibri" pitchFamily="34" charset="0"/>
                <a:cs typeface="Calibri" pitchFamily="34" charset="0"/>
              </a:rPr>
              <a:t>Strugalski Z. Promieniowanie kosmiczne Oficyna Wydawnicza Politechniki Warszawskiej, Warszawa, 1993 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  <a:cs typeface="Calibri" pitchFamily="34" charset="0"/>
              </a:rPr>
              <a:t>M.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Tanabashi</a:t>
            </a:r>
            <a:r>
              <a:rPr lang="en-US" dirty="0">
                <a:latin typeface="Calibri" pitchFamily="34" charset="0"/>
                <a:cs typeface="Calibri" pitchFamily="34" charset="0"/>
              </a:rPr>
              <a:t> et al. (Particle Data Group), Phys. Rev. D 98, 030001 (2018),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p.6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  <a:cs typeface="Calibri" pitchFamily="34" charset="0"/>
                <a:hlinkClick r:id="rId3"/>
              </a:rPr>
              <a:t>https://</a:t>
            </a:r>
            <a:r>
              <a:rPr lang="en-US" dirty="0" smtClean="0">
                <a:latin typeface="Calibri" pitchFamily="34" charset="0"/>
                <a:cs typeface="Calibri" pitchFamily="34" charset="0"/>
                <a:hlinkClick r:id="rId3"/>
              </a:rPr>
              <a:t>www.youtube.com/channel/UCmpJLRWiLiNxXXkBIefrD9Q</a:t>
            </a:r>
            <a:endParaRPr lang="pl-PL" dirty="0" smtClean="0">
              <a:latin typeface="Calibri" pitchFamily="34" charset="0"/>
              <a:cs typeface="Calibri" pitchFamily="34" charset="0"/>
            </a:endParaRPr>
          </a:p>
          <a:p>
            <a:pPr algn="just"/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1899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References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" y="9266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52936" y="13120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5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1;p4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2072" y="1283208"/>
            <a:ext cx="2743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2;p4"/>
          <p:cNvSpPr txBox="1">
            <a:spLocks/>
          </p:cNvSpPr>
          <p:nvPr/>
        </p:nvSpPr>
        <p:spPr>
          <a:xfrm>
            <a:off x="457200" y="2167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spcBef>
                <a:spcPts val="0"/>
              </a:spcBef>
              <a:buClr>
                <a:schemeClr val="dk2"/>
              </a:buClr>
              <a:buSzPts val="4100"/>
              <a:buFont typeface="Lucida Sans"/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SOURCES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Google Shape;14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5096" y="1283208"/>
            <a:ext cx="27432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" y="38194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04168" y="0"/>
            <a:ext cx="1391064" cy="68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6;p4"/>
          <p:cNvPicPr preferRelativeResize="0"/>
          <p:nvPr/>
        </p:nvPicPr>
        <p:blipFill rotWithShape="1">
          <a:blip r:embed="rId6">
            <a:alphaModFix/>
          </a:blip>
          <a:srcRect l="9408" t="5505" r="8231" b="5256"/>
          <a:stretch/>
        </p:blipFill>
        <p:spPr>
          <a:xfrm>
            <a:off x="5985096" y="3505200"/>
            <a:ext cx="27432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47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2072" y="3505200"/>
            <a:ext cx="2743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7160" y="1766262"/>
            <a:ext cx="2493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The Sun</a:t>
            </a:r>
          </a:p>
          <a:p>
            <a:pPr marL="285750" indent="-285750">
              <a:buFont typeface="Arial" pitchFamily="34" charset="0"/>
              <a:buChar char="•"/>
            </a:pP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Other stars</a:t>
            </a:r>
          </a:p>
          <a:p>
            <a:endParaRPr lang="ro-RO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 smtClean="0">
                <a:latin typeface="Calibri" pitchFamily="34" charset="0"/>
                <a:cs typeface="Calibri" pitchFamily="34" charset="0"/>
              </a:rPr>
              <a:t>Supernova</a:t>
            </a:r>
            <a:endParaRPr lang="en-GB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GB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o-RO" sz="2000" dirty="0">
                <a:latin typeface="Calibri" pitchFamily="34" charset="0"/>
                <a:cs typeface="Calibri" pitchFamily="34" charset="0"/>
              </a:rPr>
              <a:t>Active galactic nuclei (black            holes, quasars</a:t>
            </a:r>
            <a:r>
              <a:rPr lang="ro-RO" sz="2000" dirty="0" smtClean="0">
                <a:latin typeface="Calibri" pitchFamily="34" charset="0"/>
                <a:cs typeface="Calibri" pitchFamily="34" charset="0"/>
              </a:rPr>
              <a:t>)</a:t>
            </a:r>
            <a:endParaRPr lang="ro-RO" sz="2000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o-RO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o-RO" sz="2000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762000"/>
            <a:ext cx="4191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There can be detected more low energy particles than high energy ones.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</a:rPr>
              <a:t>The </a:t>
            </a:r>
            <a:r>
              <a:rPr lang="en-US" sz="2000" dirty="0">
                <a:latin typeface="Calibri" panose="020F0502020204030204" pitchFamily="34" charset="0"/>
              </a:rPr>
              <a:t>flux depends 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Altitude of the </a:t>
            </a:r>
            <a:r>
              <a:rPr lang="en-US" sz="2000" dirty="0" smtClean="0">
                <a:latin typeface="Calibri" panose="020F0502020204030204" pitchFamily="34" charset="0"/>
              </a:rPr>
              <a:t>measurement;</a:t>
            </a:r>
            <a:endParaRPr lang="en-US" sz="2000" dirty="0">
              <a:latin typeface="Calibri" panose="020F050202020403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Angle of </a:t>
            </a:r>
            <a:r>
              <a:rPr lang="en-US" sz="2000" dirty="0" smtClean="0">
                <a:latin typeface="Calibri" panose="020F0502020204030204" pitchFamily="34" charset="0"/>
              </a:rPr>
              <a:t>measurement.</a:t>
            </a:r>
            <a:endParaRPr lang="en-US" sz="2000" dirty="0">
              <a:latin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4" b="-3114"/>
          <a:stretch/>
        </p:blipFill>
        <p:spPr bwMode="auto">
          <a:xfrm>
            <a:off x="30480" y="2814089"/>
            <a:ext cx="5486401" cy="301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2906" y="0"/>
            <a:ext cx="1391064" cy="68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upload.wikimedia.org/wikipedia/commons/thumb/8/8b/Cosmic_ray_flux_versus_particle_energy.svg/360px-Cosmic_ray_flux_versus_particle_energy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68" y="1066800"/>
            <a:ext cx="3695402" cy="443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Motivation - MPD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 descr="C:\Swierk\Moje i nasze Prace\2018_10 Seminarium zakładowe MCORD\IMG_9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965" y="2209799"/>
            <a:ext cx="3232154" cy="2497747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" y="37219"/>
            <a:ext cx="1100328" cy="7805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168" y="21336"/>
            <a:ext cx="1391064" cy="6828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94040" y="1371600"/>
            <a:ext cx="3276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MPD uses cosmic rays detector for isolating inner particles from outside (mainly </a:t>
            </a:r>
            <a:r>
              <a:rPr lang="en-US" dirty="0" err="1" smtClean="0"/>
              <a:t>muons</a:t>
            </a:r>
            <a:r>
              <a:rPr lang="en-US" dirty="0" smtClean="0"/>
              <a:t>). 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Verification of simulations, calibration of the detector.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" name="Picture 2" descr="C:\Swierk\2018 NICA project\MCORD Cosmic Ray\Technical Report MCORD\MCORD 1 MPD pod kat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4968" y="4114800"/>
            <a:ext cx="4857752" cy="24835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18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7391400" cy="2176272"/>
          </a:xfrm>
        </p:spPr>
        <p:txBody>
          <a:bodyPr>
            <a:normAutofit/>
          </a:bodyPr>
          <a:lstStyle/>
          <a:p>
            <a:r>
              <a:rPr lang="en-GB" sz="2000" dirty="0" err="1">
                <a:latin typeface="Calibri" panose="020F0502020204030204" pitchFamily="34" charset="0"/>
              </a:rPr>
              <a:t>Cosmich</a:t>
            </a:r>
            <a:r>
              <a:rPr lang="en-GB" sz="2000" dirty="0">
                <a:latin typeface="Calibri" panose="020F0502020204030204" pitchFamily="34" charset="0"/>
              </a:rPr>
              <a:t> Watch is simple, physics-motivated machine- and electronics-shop project for university students and schools</a:t>
            </a:r>
            <a:r>
              <a:rPr lang="en-GB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These detectors can be battery powered and used in conjunction with the provided software to make interesting physics measurements.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4286"/>
            <a:ext cx="8229600" cy="1143000"/>
          </a:xfrm>
        </p:spPr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Cosmic Watch</a:t>
            </a:r>
            <a:endParaRPr lang="en-GB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3505200"/>
            <a:ext cx="4648200" cy="2410614"/>
          </a:xfrm>
          <a:prstGeom prst="rect">
            <a:avLst/>
          </a:prstGeom>
        </p:spPr>
      </p:pic>
      <p:pic>
        <p:nvPicPr>
          <p:cNvPr id="5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5240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936" y="15240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8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6856" y="228776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Principle of detection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/>
          <a:stretch/>
        </p:blipFill>
        <p:spPr bwMode="auto">
          <a:xfrm>
            <a:off x="914400" y="1257302"/>
            <a:ext cx="2796980" cy="217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/>
          <a:stretch/>
        </p:blipFill>
        <p:spPr bwMode="auto">
          <a:xfrm>
            <a:off x="4953000" y="1270904"/>
            <a:ext cx="3471861" cy="2168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/>
          <a:stretch/>
        </p:blipFill>
        <p:spPr bwMode="auto">
          <a:xfrm>
            <a:off x="800100" y="1257302"/>
            <a:ext cx="3025580" cy="235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/>
          <a:stretch/>
        </p:blipFill>
        <p:spPr bwMode="auto">
          <a:xfrm>
            <a:off x="4860130" y="1290327"/>
            <a:ext cx="3657600" cy="2284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913" y="4191000"/>
            <a:ext cx="8727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muons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deposit 1-3 MeV per cm of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scintilator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measured voltage depends on the angle of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muon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entering the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scintilator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detectors work on coincidence mode.</a:t>
            </a:r>
          </a:p>
        </p:txBody>
      </p:sp>
      <p:pic>
        <p:nvPicPr>
          <p:cNvPr id="8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72" y="19730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9329" y="25688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90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9389" y="3794760"/>
            <a:ext cx="3440196" cy="169164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2DA2BF"/>
              </a:buClr>
            </a:pPr>
            <a:r>
              <a:rPr lang="en-GB" sz="2200" dirty="0">
                <a:solidFill>
                  <a:prstClr val="black"/>
                </a:solidFill>
                <a:latin typeface="Calibri" panose="020F0502020204030204" pitchFamily="34" charset="0"/>
              </a:rPr>
              <a:t>A scintillator is a material that exhibits scintillation, the property of luminescence, when excited by ionizing radiation</a:t>
            </a:r>
            <a:r>
              <a:rPr lang="en-GB" sz="2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GB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23464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Scintillator and </a:t>
            </a:r>
            <a:r>
              <a:rPr lang="en-GB" dirty="0" err="1" smtClean="0"/>
              <a:t>SiPM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88"/>
            <a:ext cx="3084778" cy="1813623"/>
          </a:xfrm>
          <a:prstGeom prst="rect">
            <a:avLst/>
          </a:prstGeom>
        </p:spPr>
      </p:pic>
      <p:pic>
        <p:nvPicPr>
          <p:cNvPr id="5" name="Google Shape;14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672" y="4490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2936" y="35058"/>
            <a:ext cx="1391064" cy="682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585" y="1501936"/>
            <a:ext cx="4608883" cy="1705525"/>
          </a:xfrm>
          <a:prstGeom prst="rect">
            <a:avLst/>
          </a:prstGeom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3934226" y="3794760"/>
            <a:ext cx="4419600" cy="120669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2000" dirty="0" smtClean="0">
                <a:latin typeface="Calibri" panose="020F0502020204030204" pitchFamily="34" charset="0"/>
              </a:rPr>
              <a:t>Silicon photomultipliers, often called "</a:t>
            </a:r>
            <a:r>
              <a:rPr lang="en-GB" sz="2000" dirty="0" err="1" smtClean="0">
                <a:latin typeface="Calibri" panose="020F0502020204030204" pitchFamily="34" charset="0"/>
              </a:rPr>
              <a:t>SiPM</a:t>
            </a:r>
            <a:r>
              <a:rPr lang="en-GB" sz="2000" dirty="0" smtClean="0">
                <a:latin typeface="Calibri" panose="020F0502020204030204" pitchFamily="34" charset="0"/>
              </a:rPr>
              <a:t>" in the literature, are solid-state single-photon-sensitive devices.</a:t>
            </a:r>
            <a:endParaRPr lang="en-GB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6720" y="4035842"/>
            <a:ext cx="8229600" cy="2425891"/>
          </a:xfrm>
        </p:spPr>
        <p:txBody>
          <a:bodyPr/>
          <a:lstStyle/>
          <a:p>
            <a:pPr lvl="0">
              <a:buClr>
                <a:srgbClr val="2DA2BF"/>
              </a:buClr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There are two PCBs which must be populated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 The 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smaller PCB holds the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SiPM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 and some filtering electronics for biasing the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SiPM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. The larger of the two is the main PCB (shown in the picture above) and contains the data acquisition electronics</a:t>
            </a:r>
            <a:r>
              <a:rPr lang="en-GB" sz="2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  <a:endParaRPr lang="en-GB" dirty="0" smtClean="0"/>
          </a:p>
          <a:p>
            <a:pPr lvl="0">
              <a:buClr>
                <a:srgbClr val="2DA2BF"/>
              </a:buClr>
            </a:pP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After the main PCB is populated, we can move to the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 pitchFamily="34" charset="0"/>
              </a:rPr>
              <a:t>SiPM</a:t>
            </a:r>
            <a:r>
              <a:rPr lang="en-GB" sz="2000" dirty="0">
                <a:solidFill>
                  <a:prstClr val="black"/>
                </a:solidFill>
                <a:latin typeface="Calibri" panose="020F0502020204030204" pitchFamily="34" charset="0"/>
              </a:rPr>
              <a:t> PCB. 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4053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PCB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24157"/>
            <a:ext cx="4865030" cy="3011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083" y="2114039"/>
            <a:ext cx="3048264" cy="1225402"/>
          </a:xfrm>
          <a:prstGeom prst="rect">
            <a:avLst/>
          </a:prstGeom>
        </p:spPr>
      </p:pic>
      <p:pic>
        <p:nvPicPr>
          <p:cNvPr id="6" name="Google Shape;14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" y="25007"/>
            <a:ext cx="1100328" cy="780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8815" y="25007"/>
            <a:ext cx="1391064" cy="682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659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1054</TotalTime>
  <Words>849</Words>
  <Application>Microsoft Office PowerPoint</Application>
  <PresentationFormat>Экран (4:3)</PresentationFormat>
  <Paragraphs>148</Paragraphs>
  <Slides>28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Calibri</vt:lpstr>
      <vt:lpstr>Cambria Math</vt:lpstr>
      <vt:lpstr>Courier New</vt:lpstr>
      <vt:lpstr>Lucida Sans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Cosmic ray measurements using such detectors in huge physical experiments as LHC or NICA</vt:lpstr>
      <vt:lpstr>INTRODUCTION</vt:lpstr>
      <vt:lpstr>Презентация PowerPoint</vt:lpstr>
      <vt:lpstr>Презентация PowerPoint</vt:lpstr>
      <vt:lpstr>Motivation - MPD</vt:lpstr>
      <vt:lpstr>Cosmic Watch</vt:lpstr>
      <vt:lpstr>Principle of detection</vt:lpstr>
      <vt:lpstr>Scintillator and SiPM</vt:lpstr>
      <vt:lpstr>PCB</vt:lpstr>
      <vt:lpstr>Arduino</vt:lpstr>
      <vt:lpstr>Презентация PowerPoint</vt:lpstr>
      <vt:lpstr>Презентация PowerPoint</vt:lpstr>
      <vt:lpstr>Презентация PowerPoint</vt:lpstr>
      <vt:lpstr>Software</vt:lpstr>
      <vt:lpstr>Презентация PowerPoint</vt:lpstr>
      <vt:lpstr>The coincidence mode</vt:lpstr>
      <vt:lpstr>Measuring and results</vt:lpstr>
      <vt:lpstr>Distance dependence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Angle dependence</vt:lpstr>
      <vt:lpstr>Презентация PowerPoint</vt:lpstr>
      <vt:lpstr>Conclusions</vt:lpstr>
      <vt:lpstr>Thank you for your attention! 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Cosmic ray measurements using such detectors in huge physical experiments as LHC or NICA</dc:title>
  <dc:creator>Cristina</dc:creator>
  <cp:lastModifiedBy>UC</cp:lastModifiedBy>
  <cp:revision>136</cp:revision>
  <dcterms:created xsi:type="dcterms:W3CDTF">2019-07-12T09:44:11Z</dcterms:created>
  <dcterms:modified xsi:type="dcterms:W3CDTF">2019-07-25T11:51:15Z</dcterms:modified>
  <cp:contentStatus>Final</cp:contentStatus>
</cp:coreProperties>
</file>